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26815" y="798398"/>
            <a:ext cx="2690368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005F7E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5F7E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5F7E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5F7E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6039" y="221106"/>
            <a:ext cx="8611920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005F7E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68018"/>
            <a:ext cx="6010909" cy="3995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revenue.nebraska.gov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mailto:noreply@sf-notifications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lee.glaser@nebraska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7603" y="6180226"/>
            <a:ext cx="22815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revenue.nebraska.gov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84348" y="3916679"/>
            <a:ext cx="3576828" cy="1551432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C029B8F-45AF-478C-BDF1-6793D56F02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372552"/>
            <a:ext cx="8077200" cy="1477328"/>
          </a:xfrm>
        </p:spPr>
        <p:txBody>
          <a:bodyPr/>
          <a:lstStyle/>
          <a:p>
            <a:pPr algn="ctr"/>
            <a:r>
              <a:rPr lang="en-US" sz="3200" dirty="0"/>
              <a:t>How to Upload</a:t>
            </a:r>
            <a:br>
              <a:rPr lang="en-US" sz="3200" dirty="0"/>
            </a:br>
            <a:r>
              <a:rPr lang="en-US" sz="3200" dirty="0"/>
              <a:t> Documents to the </a:t>
            </a:r>
            <a:br>
              <a:rPr lang="en-US" sz="3200" dirty="0"/>
            </a:br>
            <a:r>
              <a:rPr lang="en-US" sz="3200" dirty="0"/>
              <a:t>Nebraska Department of Revenue</a:t>
            </a:r>
          </a:p>
        </p:txBody>
      </p: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" y="0"/>
            <a:ext cx="9134854" cy="32461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6534910"/>
            <a:ext cx="9134856" cy="3230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5462" rIns="0" bIns="0" rtlCol="0">
            <a:spAutoFit/>
          </a:bodyPr>
          <a:lstStyle/>
          <a:p>
            <a:pPr marL="2162175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latin typeface="Arial"/>
                <a:cs typeface="Arial"/>
              </a:rPr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4042"/>
            <a:ext cx="7670165" cy="27366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574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The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Nebraska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Department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Revenue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(DOR)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providing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a </a:t>
            </a:r>
            <a:r>
              <a:rPr sz="2400" dirty="0">
                <a:latin typeface="Calibri"/>
                <a:cs typeface="Calibri"/>
              </a:rPr>
              <a:t>secure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electronic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method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lang="en-US" sz="2400" spc="-45" dirty="0">
                <a:latin typeface="Calibri"/>
                <a:cs typeface="Calibri"/>
              </a:rPr>
              <a:t>t</a:t>
            </a:r>
            <a:r>
              <a:rPr lang="en-US" sz="2400" dirty="0">
                <a:latin typeface="Calibri"/>
                <a:cs typeface="Calibri"/>
              </a:rPr>
              <a:t>axpayers </a:t>
            </a:r>
            <a:r>
              <a:rPr sz="2400" spc="-2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upload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documents </a:t>
            </a:r>
            <a:r>
              <a:rPr sz="2400" dirty="0">
                <a:latin typeface="Calibri"/>
                <a:cs typeface="Calibri"/>
              </a:rPr>
              <a:t>using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State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Nebraska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File </a:t>
            </a:r>
            <a:r>
              <a:rPr sz="2400" dirty="0">
                <a:latin typeface="Calibri"/>
                <a:cs typeface="Calibri"/>
              </a:rPr>
              <a:t>Sharing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system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(ShareFile).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These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instructions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provided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use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lang="en-US" sz="2400" dirty="0">
                <a:latin typeface="Calibri"/>
                <a:cs typeface="Calibri"/>
              </a:rPr>
              <a:t> taxpayers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assist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uploading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documents </a:t>
            </a:r>
            <a:r>
              <a:rPr sz="2400" spc="-25" dirty="0">
                <a:latin typeface="Calibri"/>
                <a:cs typeface="Calibri"/>
              </a:rPr>
              <a:t>to</a:t>
            </a:r>
            <a:r>
              <a:rPr lang="en-US" sz="2400" spc="-25" dirty="0">
                <a:latin typeface="Calibri"/>
                <a:cs typeface="Calibri"/>
              </a:rPr>
              <a:t> the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DOR.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534910"/>
            <a:ext cx="9134856" cy="32308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34854" cy="3246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dirty="0"/>
              <a:t>The</a:t>
            </a:r>
            <a:r>
              <a:rPr spc="-20" dirty="0"/>
              <a:t> Link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5115" y="2422017"/>
            <a:ext cx="8681720" cy="8577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0100"/>
              </a:lnSpc>
              <a:spcBef>
                <a:spcPts val="95"/>
              </a:spcBef>
            </a:pPr>
            <a:r>
              <a:rPr sz="2400" dirty="0">
                <a:latin typeface="Arial"/>
                <a:cs typeface="Arial"/>
              </a:rPr>
              <a:t>A</a:t>
            </a:r>
            <a:r>
              <a:rPr sz="2400" spc="-1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link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has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been created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use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by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the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taxpayer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is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available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on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lang="en-US" sz="2400" spc="-15" dirty="0">
                <a:latin typeface="Arial"/>
                <a:cs typeface="Arial"/>
              </a:rPr>
              <a:t>this </a:t>
            </a:r>
            <a:r>
              <a:rPr sz="2400" dirty="0">
                <a:latin typeface="Arial"/>
                <a:cs typeface="Arial"/>
              </a:rPr>
              <a:t>web page</a:t>
            </a:r>
            <a:r>
              <a:rPr lang="en-US" sz="2400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12191" y="0"/>
            <a:ext cx="9156700" cy="83820"/>
            <a:chOff x="-12191" y="0"/>
            <a:chExt cx="9156700" cy="83820"/>
          </a:xfrm>
        </p:grpSpPr>
        <p:sp>
          <p:nvSpPr>
            <p:cNvPr id="5" name="object 5"/>
            <p:cNvSpPr/>
            <p:nvPr/>
          </p:nvSpPr>
          <p:spPr>
            <a:xfrm>
              <a:off x="762" y="0"/>
              <a:ext cx="9143365" cy="71120"/>
            </a:xfrm>
            <a:custGeom>
              <a:avLst/>
              <a:gdLst/>
              <a:ahLst/>
              <a:cxnLst/>
              <a:rect l="l" t="t" r="r" b="b"/>
              <a:pathLst>
                <a:path w="9143365" h="71120">
                  <a:moveTo>
                    <a:pt x="0" y="70866"/>
                  </a:moveTo>
                  <a:lnTo>
                    <a:pt x="9143238" y="70866"/>
                  </a:lnTo>
                  <a:lnTo>
                    <a:pt x="9143238" y="0"/>
                  </a:lnTo>
                  <a:lnTo>
                    <a:pt x="0" y="0"/>
                  </a:lnTo>
                  <a:lnTo>
                    <a:pt x="0" y="70866"/>
                  </a:lnTo>
                  <a:close/>
                </a:path>
              </a:pathLst>
            </a:custGeom>
            <a:solidFill>
              <a:srgbClr val="3773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62" y="57911"/>
              <a:ext cx="9143365" cy="26034"/>
            </a:xfrm>
            <a:custGeom>
              <a:avLst/>
              <a:gdLst/>
              <a:ahLst/>
              <a:cxnLst/>
              <a:rect l="l" t="t" r="r" b="b"/>
              <a:pathLst>
                <a:path w="9143365" h="26034">
                  <a:moveTo>
                    <a:pt x="0" y="25907"/>
                  </a:moveTo>
                  <a:lnTo>
                    <a:pt x="9143238" y="25907"/>
                  </a:lnTo>
                  <a:lnTo>
                    <a:pt x="9143238" y="0"/>
                  </a:lnTo>
                  <a:lnTo>
                    <a:pt x="0" y="0"/>
                  </a:lnTo>
                  <a:lnTo>
                    <a:pt x="0" y="25907"/>
                  </a:lnTo>
                  <a:close/>
                </a:path>
              </a:pathLst>
            </a:custGeom>
            <a:solidFill>
              <a:srgbClr val="005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62" y="0"/>
              <a:ext cx="0" cy="71120"/>
            </a:xfrm>
            <a:custGeom>
              <a:avLst/>
              <a:gdLst/>
              <a:ahLst/>
              <a:cxnLst/>
              <a:rect l="l" t="t" r="r" b="b"/>
              <a:pathLst>
                <a:path h="71120">
                  <a:moveTo>
                    <a:pt x="0" y="0"/>
                  </a:moveTo>
                  <a:lnTo>
                    <a:pt x="0" y="70866"/>
                  </a:lnTo>
                </a:path>
              </a:pathLst>
            </a:custGeom>
            <a:ln w="25908">
              <a:solidFill>
                <a:srgbClr val="005F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" name="Picture 9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7CBDC7C4-34B7-47B1-BC03-4A80E96004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340" y="4333735"/>
            <a:ext cx="2829320" cy="10002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4681" y="6426809"/>
            <a:ext cx="1028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6039" y="221106"/>
            <a:ext cx="8611920" cy="1093761"/>
          </a:xfrm>
          <a:prstGeom prst="rect">
            <a:avLst/>
          </a:prstGeom>
        </p:spPr>
        <p:txBody>
          <a:bodyPr vert="horz" wrap="square" lIns="0" tIns="168783" rIns="0" bIns="0" rtlCol="0">
            <a:spAutoFit/>
          </a:bodyPr>
          <a:lstStyle/>
          <a:p>
            <a:pPr marL="38100" marR="5080">
              <a:lnSpc>
                <a:spcPct val="100000"/>
              </a:lnSpc>
              <a:spcBef>
                <a:spcPts val="105"/>
              </a:spcBef>
              <a:tabLst>
                <a:tab pos="4855845" algn="l"/>
              </a:tabLst>
            </a:pP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Once</a:t>
            </a:r>
            <a:r>
              <a:rPr sz="2000" b="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you</a:t>
            </a:r>
            <a:r>
              <a:rPr sz="2000" b="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click</a:t>
            </a:r>
            <a:r>
              <a:rPr sz="2000" b="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spc="-10" dirty="0">
                <a:solidFill>
                  <a:srgbClr val="000000"/>
                </a:solidFill>
                <a:latin typeface="Arial"/>
                <a:cs typeface="Arial"/>
              </a:rPr>
              <a:t>“Upload</a:t>
            </a:r>
            <a:r>
              <a:rPr sz="2000" b="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000" b="0" spc="-135" dirty="0">
                <a:solidFill>
                  <a:srgbClr val="000000"/>
                </a:solidFill>
                <a:latin typeface="Arial"/>
                <a:cs typeface="Arial"/>
              </a:rPr>
              <a:t>Documents Here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,”</a:t>
            </a:r>
            <a:r>
              <a:rPr sz="2000" b="0" spc="-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you</a:t>
            </a:r>
            <a:r>
              <a:rPr sz="2000" b="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will</a:t>
            </a:r>
            <a:r>
              <a:rPr sz="2000" b="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be</a:t>
            </a:r>
            <a:r>
              <a:rPr sz="2000" b="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linked</a:t>
            </a:r>
            <a:r>
              <a:rPr sz="2000" b="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to</a:t>
            </a:r>
            <a:r>
              <a:rPr sz="2000" b="0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2000" b="0" spc="-10" dirty="0">
                <a:solidFill>
                  <a:srgbClr val="000000"/>
                </a:solidFill>
                <a:latin typeface="Arial"/>
                <a:cs typeface="Arial"/>
              </a:rPr>
              <a:t> personal 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information</a:t>
            </a:r>
            <a:r>
              <a:rPr sz="2000" b="0" spc="-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page</a:t>
            </a:r>
            <a:r>
              <a:rPr sz="2000" b="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similar</a:t>
            </a:r>
            <a:r>
              <a:rPr sz="2000" b="0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to</a:t>
            </a:r>
            <a:r>
              <a:rPr sz="2000" b="0" spc="-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the</a:t>
            </a:r>
            <a:r>
              <a:rPr sz="2000" b="0" spc="-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one</a:t>
            </a:r>
            <a:r>
              <a:rPr sz="2000" b="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spc="-10" dirty="0">
                <a:solidFill>
                  <a:srgbClr val="000000"/>
                </a:solidFill>
                <a:latin typeface="Arial"/>
                <a:cs typeface="Arial"/>
              </a:rPr>
              <a:t>below.</a:t>
            </a:r>
            <a:r>
              <a:rPr lang="en-US" sz="2000" b="0" spc="-10" dirty="0">
                <a:solidFill>
                  <a:srgbClr val="000000"/>
                </a:solidFill>
                <a:latin typeface="Arial"/>
                <a:cs typeface="Arial"/>
              </a:rPr>
              <a:t> E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nter</a:t>
            </a:r>
            <a:r>
              <a:rPr sz="2000" b="0" spc="-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000" b="0" dirty="0">
                <a:solidFill>
                  <a:srgbClr val="000000"/>
                </a:solidFill>
                <a:latin typeface="Arial"/>
                <a:cs typeface="Arial"/>
              </a:rPr>
              <a:t>your</a:t>
            </a:r>
            <a:r>
              <a:rPr sz="2000" b="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identifying</a:t>
            </a:r>
            <a:r>
              <a:rPr sz="2000" b="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information</a:t>
            </a:r>
            <a:r>
              <a:rPr sz="2000" b="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in</a:t>
            </a:r>
            <a:r>
              <a:rPr sz="2000" b="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the</a:t>
            </a:r>
            <a:r>
              <a:rPr sz="2000" b="0" spc="-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dirty="0">
                <a:solidFill>
                  <a:srgbClr val="000000"/>
                </a:solidFill>
                <a:latin typeface="Arial"/>
                <a:cs typeface="Arial"/>
              </a:rPr>
              <a:t>designated</a:t>
            </a:r>
            <a:r>
              <a:rPr sz="2000" b="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0" spc="-10" dirty="0">
                <a:solidFill>
                  <a:srgbClr val="000000"/>
                </a:solidFill>
                <a:latin typeface="Arial"/>
                <a:cs typeface="Arial"/>
              </a:rPr>
              <a:t>fields.</a:t>
            </a:r>
            <a:endParaRPr sz="2000"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706865" y="1880608"/>
            <a:ext cx="5807075" cy="3912235"/>
            <a:chOff x="1706865" y="1880608"/>
            <a:chExt cx="5807075" cy="391223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06865" y="1880608"/>
              <a:ext cx="5806468" cy="391211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61743" y="1926335"/>
              <a:ext cx="5646420" cy="376123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742693" y="1907285"/>
              <a:ext cx="5684520" cy="3799840"/>
            </a:xfrm>
            <a:custGeom>
              <a:avLst/>
              <a:gdLst/>
              <a:ahLst/>
              <a:cxnLst/>
              <a:rect l="l" t="t" r="r" b="b"/>
              <a:pathLst>
                <a:path w="5684520" h="3799840">
                  <a:moveTo>
                    <a:pt x="0" y="3799332"/>
                  </a:moveTo>
                  <a:lnTo>
                    <a:pt x="5684520" y="3799332"/>
                  </a:lnTo>
                  <a:lnTo>
                    <a:pt x="5684520" y="0"/>
                  </a:lnTo>
                  <a:lnTo>
                    <a:pt x="0" y="0"/>
                  </a:lnTo>
                  <a:lnTo>
                    <a:pt x="0" y="3799332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67308" y="6035446"/>
            <a:ext cx="781177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03145" marR="5080" indent="-2291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Once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all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information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entered,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click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blue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“</a:t>
            </a:r>
            <a:r>
              <a:rPr sz="2000" dirty="0">
                <a:solidFill>
                  <a:srgbClr val="006FC0"/>
                </a:solidFill>
                <a:latin typeface="Arial"/>
                <a:cs typeface="Arial"/>
              </a:rPr>
              <a:t>Continue</a:t>
            </a:r>
            <a:r>
              <a:rPr sz="2000" dirty="0">
                <a:latin typeface="Arial"/>
                <a:cs typeface="Arial"/>
              </a:rPr>
              <a:t>”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button</a:t>
            </a:r>
            <a:r>
              <a:rPr sz="2000" spc="-25" dirty="0">
                <a:latin typeface="Arial"/>
                <a:cs typeface="Arial"/>
              </a:rPr>
              <a:t> to </a:t>
            </a:r>
            <a:r>
              <a:rPr sz="2000" dirty="0">
                <a:latin typeface="Arial"/>
                <a:cs typeface="Arial"/>
              </a:rPr>
              <a:t>continue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upload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page.</a:t>
            </a:r>
            <a:endParaRPr sz="2000" dirty="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-12191" y="0"/>
            <a:ext cx="9156700" cy="83820"/>
            <a:chOff x="-12191" y="0"/>
            <a:chExt cx="9156700" cy="83820"/>
          </a:xfrm>
        </p:grpSpPr>
        <p:sp>
          <p:nvSpPr>
            <p:cNvPr id="10" name="object 10"/>
            <p:cNvSpPr/>
            <p:nvPr/>
          </p:nvSpPr>
          <p:spPr>
            <a:xfrm>
              <a:off x="762" y="0"/>
              <a:ext cx="9143365" cy="71120"/>
            </a:xfrm>
            <a:custGeom>
              <a:avLst/>
              <a:gdLst/>
              <a:ahLst/>
              <a:cxnLst/>
              <a:rect l="l" t="t" r="r" b="b"/>
              <a:pathLst>
                <a:path w="9143365" h="71120">
                  <a:moveTo>
                    <a:pt x="0" y="70866"/>
                  </a:moveTo>
                  <a:lnTo>
                    <a:pt x="9143238" y="70866"/>
                  </a:lnTo>
                  <a:lnTo>
                    <a:pt x="9143238" y="0"/>
                  </a:lnTo>
                  <a:lnTo>
                    <a:pt x="0" y="0"/>
                  </a:lnTo>
                  <a:lnTo>
                    <a:pt x="0" y="70866"/>
                  </a:lnTo>
                  <a:close/>
                </a:path>
              </a:pathLst>
            </a:custGeom>
            <a:solidFill>
              <a:srgbClr val="3773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62" y="57911"/>
              <a:ext cx="9143365" cy="26034"/>
            </a:xfrm>
            <a:custGeom>
              <a:avLst/>
              <a:gdLst/>
              <a:ahLst/>
              <a:cxnLst/>
              <a:rect l="l" t="t" r="r" b="b"/>
              <a:pathLst>
                <a:path w="9143365" h="26034">
                  <a:moveTo>
                    <a:pt x="0" y="25907"/>
                  </a:moveTo>
                  <a:lnTo>
                    <a:pt x="9143238" y="25907"/>
                  </a:lnTo>
                  <a:lnTo>
                    <a:pt x="9143238" y="0"/>
                  </a:lnTo>
                  <a:lnTo>
                    <a:pt x="0" y="0"/>
                  </a:lnTo>
                  <a:lnTo>
                    <a:pt x="0" y="25907"/>
                  </a:lnTo>
                  <a:close/>
                </a:path>
              </a:pathLst>
            </a:custGeom>
            <a:solidFill>
              <a:srgbClr val="005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62" y="0"/>
              <a:ext cx="0" cy="71120"/>
            </a:xfrm>
            <a:custGeom>
              <a:avLst/>
              <a:gdLst/>
              <a:ahLst/>
              <a:cxnLst/>
              <a:rect l="l" t="t" r="r" b="b"/>
              <a:pathLst>
                <a:path h="71120">
                  <a:moveTo>
                    <a:pt x="0" y="0"/>
                  </a:moveTo>
                  <a:lnTo>
                    <a:pt x="0" y="70866"/>
                  </a:lnTo>
                </a:path>
              </a:pathLst>
            </a:custGeom>
            <a:ln w="25908">
              <a:solidFill>
                <a:srgbClr val="005F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01371" rIns="0" bIns="0" rtlCol="0">
            <a:spAutoFit/>
          </a:bodyPr>
          <a:lstStyle/>
          <a:p>
            <a:pPr marL="2052320">
              <a:lnSpc>
                <a:spcPct val="100000"/>
              </a:lnSpc>
              <a:spcBef>
                <a:spcPts val="105"/>
              </a:spcBef>
            </a:pPr>
            <a:r>
              <a:rPr dirty="0"/>
              <a:t>Upload</a:t>
            </a:r>
            <a:r>
              <a:rPr spc="-50" dirty="0"/>
              <a:t> </a:t>
            </a:r>
            <a:r>
              <a:rPr dirty="0"/>
              <a:t>Page</a:t>
            </a:r>
            <a:r>
              <a:rPr spc="-20" dirty="0"/>
              <a:t> </a:t>
            </a:r>
            <a:r>
              <a:rPr spc="-50"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4963160"/>
            <a:ext cx="8772525" cy="1419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6055" marR="5080" indent="-173990" algn="just">
              <a:lnSpc>
                <a:spcPct val="120100"/>
              </a:lnSpc>
              <a:spcBef>
                <a:spcPts val="95"/>
              </a:spcBef>
              <a:buChar char="•"/>
              <a:tabLst>
                <a:tab pos="186690" algn="l"/>
              </a:tabLst>
            </a:pPr>
            <a:r>
              <a:rPr sz="1800" spc="-25" dirty="0">
                <a:latin typeface="Arial"/>
                <a:cs typeface="Arial"/>
              </a:rPr>
              <a:t>You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may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“drag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drop”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document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-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click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“browse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files”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select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your</a:t>
            </a:r>
            <a:r>
              <a:rPr lang="en-US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document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from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your computer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files.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Once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have </a:t>
            </a:r>
            <a:r>
              <a:rPr sz="1800" dirty="0">
                <a:latin typeface="Arial"/>
                <a:cs typeface="Arial"/>
              </a:rPr>
              <a:t>located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saved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document,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select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filename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click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enter.</a:t>
            </a:r>
            <a:endParaRPr sz="1800" dirty="0">
              <a:latin typeface="Arial"/>
              <a:cs typeface="Arial"/>
            </a:endParaRPr>
          </a:p>
          <a:p>
            <a:pPr marL="186055" indent="-173990" algn="just">
              <a:lnSpc>
                <a:spcPct val="100000"/>
              </a:lnSpc>
              <a:spcBef>
                <a:spcPts val="1035"/>
              </a:spcBef>
              <a:buChar char="•"/>
              <a:tabLst>
                <a:tab pos="186690" algn="l"/>
              </a:tabLst>
            </a:pPr>
            <a:r>
              <a:rPr sz="1800" dirty="0">
                <a:latin typeface="Arial"/>
                <a:cs typeface="Arial"/>
              </a:rPr>
              <a:t>The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file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sharing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system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allow</a:t>
            </a:r>
            <a:r>
              <a:rPr lang="en-US" sz="1800" dirty="0">
                <a:latin typeface="Arial"/>
                <a:cs typeface="Arial"/>
              </a:rPr>
              <a:t>s</a:t>
            </a:r>
            <a:r>
              <a:rPr sz="1800" dirty="0">
                <a:latin typeface="Arial"/>
                <a:cs typeface="Arial"/>
              </a:rPr>
              <a:t> multiple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files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uploaded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at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same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time</a:t>
            </a:r>
            <a:r>
              <a:rPr lang="en-US" sz="1800" spc="-20" dirty="0"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581897" y="1371583"/>
            <a:ext cx="5614670" cy="3335020"/>
            <a:chOff x="1581897" y="1371583"/>
            <a:chExt cx="5614670" cy="333502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81897" y="1371583"/>
              <a:ext cx="5614445" cy="333453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6775" y="1417319"/>
              <a:ext cx="5454396" cy="3183635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617725" y="1398269"/>
              <a:ext cx="5492750" cy="3221990"/>
            </a:xfrm>
            <a:custGeom>
              <a:avLst/>
              <a:gdLst/>
              <a:ahLst/>
              <a:cxnLst/>
              <a:rect l="l" t="t" r="r" b="b"/>
              <a:pathLst>
                <a:path w="5492750" h="3221990">
                  <a:moveTo>
                    <a:pt x="0" y="3221735"/>
                  </a:moveTo>
                  <a:lnTo>
                    <a:pt x="5492496" y="3221735"/>
                  </a:lnTo>
                  <a:lnTo>
                    <a:pt x="5492496" y="0"/>
                  </a:lnTo>
                  <a:lnTo>
                    <a:pt x="0" y="0"/>
                  </a:lnTo>
                  <a:lnTo>
                    <a:pt x="0" y="3221735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-12191" y="0"/>
            <a:ext cx="9156700" cy="83820"/>
            <a:chOff x="-12191" y="0"/>
            <a:chExt cx="9156700" cy="83820"/>
          </a:xfrm>
        </p:grpSpPr>
        <p:sp>
          <p:nvSpPr>
            <p:cNvPr id="9" name="object 9"/>
            <p:cNvSpPr/>
            <p:nvPr/>
          </p:nvSpPr>
          <p:spPr>
            <a:xfrm>
              <a:off x="762" y="0"/>
              <a:ext cx="9143365" cy="71120"/>
            </a:xfrm>
            <a:custGeom>
              <a:avLst/>
              <a:gdLst/>
              <a:ahLst/>
              <a:cxnLst/>
              <a:rect l="l" t="t" r="r" b="b"/>
              <a:pathLst>
                <a:path w="9143365" h="71120">
                  <a:moveTo>
                    <a:pt x="0" y="70866"/>
                  </a:moveTo>
                  <a:lnTo>
                    <a:pt x="9143238" y="70866"/>
                  </a:lnTo>
                  <a:lnTo>
                    <a:pt x="9143238" y="0"/>
                  </a:lnTo>
                  <a:lnTo>
                    <a:pt x="0" y="0"/>
                  </a:lnTo>
                  <a:lnTo>
                    <a:pt x="0" y="70866"/>
                  </a:lnTo>
                  <a:close/>
                </a:path>
              </a:pathLst>
            </a:custGeom>
            <a:solidFill>
              <a:srgbClr val="3773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62" y="57911"/>
              <a:ext cx="9143365" cy="26034"/>
            </a:xfrm>
            <a:custGeom>
              <a:avLst/>
              <a:gdLst/>
              <a:ahLst/>
              <a:cxnLst/>
              <a:rect l="l" t="t" r="r" b="b"/>
              <a:pathLst>
                <a:path w="9143365" h="26034">
                  <a:moveTo>
                    <a:pt x="0" y="25907"/>
                  </a:moveTo>
                  <a:lnTo>
                    <a:pt x="9143238" y="25907"/>
                  </a:lnTo>
                  <a:lnTo>
                    <a:pt x="9143238" y="0"/>
                  </a:lnTo>
                  <a:lnTo>
                    <a:pt x="0" y="0"/>
                  </a:lnTo>
                  <a:lnTo>
                    <a:pt x="0" y="25907"/>
                  </a:lnTo>
                  <a:close/>
                </a:path>
              </a:pathLst>
            </a:custGeom>
            <a:solidFill>
              <a:srgbClr val="005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62" y="0"/>
              <a:ext cx="0" cy="71120"/>
            </a:xfrm>
            <a:custGeom>
              <a:avLst/>
              <a:gdLst/>
              <a:ahLst/>
              <a:cxnLst/>
              <a:rect l="l" t="t" r="r" b="b"/>
              <a:pathLst>
                <a:path h="71120">
                  <a:moveTo>
                    <a:pt x="0" y="0"/>
                  </a:moveTo>
                  <a:lnTo>
                    <a:pt x="0" y="70866"/>
                  </a:lnTo>
                </a:path>
              </a:pathLst>
            </a:custGeom>
            <a:ln w="25908">
              <a:solidFill>
                <a:srgbClr val="005F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6130" rIns="0" bIns="0" rtlCol="0">
            <a:spAutoFit/>
          </a:bodyPr>
          <a:lstStyle/>
          <a:p>
            <a:pPr marL="2052320">
              <a:lnSpc>
                <a:spcPct val="100000"/>
              </a:lnSpc>
              <a:spcBef>
                <a:spcPts val="105"/>
              </a:spcBef>
            </a:pPr>
            <a:r>
              <a:rPr dirty="0"/>
              <a:t>Upload</a:t>
            </a:r>
            <a:r>
              <a:rPr spc="-35" dirty="0"/>
              <a:t> </a:t>
            </a:r>
            <a:r>
              <a:rPr dirty="0"/>
              <a:t>Page</a:t>
            </a:r>
            <a:r>
              <a:rPr spc="-5" dirty="0"/>
              <a:t> </a:t>
            </a:r>
            <a:r>
              <a:rPr spc="-50"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330" y="5140604"/>
            <a:ext cx="8580120" cy="13888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055" marR="5080" indent="-173990">
              <a:lnSpc>
                <a:spcPct val="120000"/>
              </a:lnSpc>
              <a:spcBef>
                <a:spcPts val="100"/>
              </a:spcBef>
              <a:buChar char="•"/>
              <a:tabLst>
                <a:tab pos="186690" algn="l"/>
              </a:tabLst>
            </a:pPr>
            <a:r>
              <a:rPr sz="1800" dirty="0">
                <a:latin typeface="Arial"/>
                <a:cs typeface="Arial"/>
              </a:rPr>
              <a:t>Once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your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file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is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attached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and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ready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uploaded,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you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should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page</a:t>
            </a:r>
            <a:r>
              <a:rPr sz="1800" spc="-10" dirty="0">
                <a:latin typeface="Arial"/>
                <a:cs typeface="Arial"/>
              </a:rPr>
              <a:t> similar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one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above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that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will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show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name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of 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file</a:t>
            </a:r>
            <a:r>
              <a:rPr lang="en-US" sz="1800" dirty="0">
                <a:latin typeface="Arial"/>
                <a:cs typeface="Arial"/>
              </a:rPr>
              <a:t>(s)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selected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for</a:t>
            </a:r>
            <a:r>
              <a:rPr sz="1800" spc="-10" dirty="0">
                <a:latin typeface="Arial"/>
                <a:cs typeface="Arial"/>
              </a:rPr>
              <a:t> upload.</a:t>
            </a:r>
            <a:endParaRPr sz="1800" dirty="0">
              <a:latin typeface="Arial"/>
              <a:cs typeface="Arial"/>
            </a:endParaRPr>
          </a:p>
          <a:p>
            <a:pPr marL="186055" marR="551815" indent="-173990">
              <a:lnSpc>
                <a:spcPct val="120100"/>
              </a:lnSpc>
              <a:spcBef>
                <a:spcPts val="595"/>
              </a:spcBef>
              <a:buChar char="•"/>
              <a:tabLst>
                <a:tab pos="186690" algn="l"/>
              </a:tabLst>
            </a:pPr>
            <a:r>
              <a:rPr sz="1800" dirty="0">
                <a:latin typeface="Arial"/>
                <a:cs typeface="Arial"/>
              </a:rPr>
              <a:t>Click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blue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“</a:t>
            </a:r>
            <a:r>
              <a:rPr sz="1800" dirty="0">
                <a:solidFill>
                  <a:srgbClr val="17375E"/>
                </a:solidFill>
                <a:latin typeface="Arial"/>
                <a:cs typeface="Arial"/>
              </a:rPr>
              <a:t>Upload</a:t>
            </a:r>
            <a:r>
              <a:rPr sz="1800" dirty="0">
                <a:latin typeface="Arial"/>
                <a:cs typeface="Arial"/>
              </a:rPr>
              <a:t>”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button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lower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left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hand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corner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to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send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lang="en-US" sz="1800" spc="-10" dirty="0">
                <a:latin typeface="Arial"/>
                <a:cs typeface="Arial"/>
              </a:rPr>
              <a:t>documentation</a:t>
            </a:r>
            <a:r>
              <a:rPr sz="1800" spc="-10" dirty="0"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135368" y="1491980"/>
            <a:ext cx="6219825" cy="3636645"/>
            <a:chOff x="1135368" y="1491980"/>
            <a:chExt cx="6219825" cy="363664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35368" y="1491980"/>
              <a:ext cx="6219466" cy="363628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90244" y="1537716"/>
              <a:ext cx="6059424" cy="348538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171194" y="1518666"/>
              <a:ext cx="6097905" cy="3523615"/>
            </a:xfrm>
            <a:custGeom>
              <a:avLst/>
              <a:gdLst/>
              <a:ahLst/>
              <a:cxnLst/>
              <a:rect l="l" t="t" r="r" b="b"/>
              <a:pathLst>
                <a:path w="6097905" h="3523615">
                  <a:moveTo>
                    <a:pt x="0" y="3523487"/>
                  </a:moveTo>
                  <a:lnTo>
                    <a:pt x="6097524" y="3523487"/>
                  </a:lnTo>
                  <a:lnTo>
                    <a:pt x="6097524" y="0"/>
                  </a:lnTo>
                  <a:lnTo>
                    <a:pt x="0" y="0"/>
                  </a:lnTo>
                  <a:lnTo>
                    <a:pt x="0" y="3523487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818382" y="2134362"/>
              <a:ext cx="433070" cy="70485"/>
            </a:xfrm>
            <a:custGeom>
              <a:avLst/>
              <a:gdLst/>
              <a:ahLst/>
              <a:cxnLst/>
              <a:rect l="l" t="t" r="r" b="b"/>
              <a:pathLst>
                <a:path w="433070" h="70485">
                  <a:moveTo>
                    <a:pt x="432815" y="0"/>
                  </a:moveTo>
                  <a:lnTo>
                    <a:pt x="0" y="0"/>
                  </a:lnTo>
                  <a:lnTo>
                    <a:pt x="0" y="70103"/>
                  </a:lnTo>
                  <a:lnTo>
                    <a:pt x="432815" y="70103"/>
                  </a:lnTo>
                  <a:lnTo>
                    <a:pt x="43281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818382" y="2134362"/>
              <a:ext cx="433070" cy="70485"/>
            </a:xfrm>
            <a:custGeom>
              <a:avLst/>
              <a:gdLst/>
              <a:ahLst/>
              <a:cxnLst/>
              <a:rect l="l" t="t" r="r" b="b"/>
              <a:pathLst>
                <a:path w="433070" h="70485">
                  <a:moveTo>
                    <a:pt x="0" y="70103"/>
                  </a:moveTo>
                  <a:lnTo>
                    <a:pt x="432815" y="70103"/>
                  </a:lnTo>
                  <a:lnTo>
                    <a:pt x="432815" y="0"/>
                  </a:lnTo>
                  <a:lnTo>
                    <a:pt x="0" y="0"/>
                  </a:lnTo>
                  <a:lnTo>
                    <a:pt x="0" y="70103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003042" y="2484882"/>
              <a:ext cx="914400" cy="228600"/>
            </a:xfrm>
            <a:custGeom>
              <a:avLst/>
              <a:gdLst/>
              <a:ahLst/>
              <a:cxnLst/>
              <a:rect l="l" t="t" r="r" b="b"/>
              <a:pathLst>
                <a:path w="914400" h="228600">
                  <a:moveTo>
                    <a:pt x="0" y="114300"/>
                  </a:moveTo>
                  <a:lnTo>
                    <a:pt x="23311" y="78175"/>
                  </a:lnTo>
                  <a:lnTo>
                    <a:pt x="88221" y="46798"/>
                  </a:lnTo>
                  <a:lnTo>
                    <a:pt x="133921" y="33480"/>
                  </a:lnTo>
                  <a:lnTo>
                    <a:pt x="187195" y="22055"/>
                  </a:lnTo>
                  <a:lnTo>
                    <a:pt x="247102" y="12759"/>
                  </a:lnTo>
                  <a:lnTo>
                    <a:pt x="312700" y="5827"/>
                  </a:lnTo>
                  <a:lnTo>
                    <a:pt x="383046" y="1496"/>
                  </a:lnTo>
                  <a:lnTo>
                    <a:pt x="457199" y="0"/>
                  </a:lnTo>
                  <a:lnTo>
                    <a:pt x="531353" y="1496"/>
                  </a:lnTo>
                  <a:lnTo>
                    <a:pt x="601699" y="5827"/>
                  </a:lnTo>
                  <a:lnTo>
                    <a:pt x="667297" y="12759"/>
                  </a:lnTo>
                  <a:lnTo>
                    <a:pt x="727204" y="22055"/>
                  </a:lnTo>
                  <a:lnTo>
                    <a:pt x="780478" y="33480"/>
                  </a:lnTo>
                  <a:lnTo>
                    <a:pt x="826178" y="46798"/>
                  </a:lnTo>
                  <a:lnTo>
                    <a:pt x="863362" y="61775"/>
                  </a:lnTo>
                  <a:lnTo>
                    <a:pt x="908415" y="95761"/>
                  </a:lnTo>
                  <a:lnTo>
                    <a:pt x="914399" y="114300"/>
                  </a:lnTo>
                  <a:lnTo>
                    <a:pt x="908415" y="132838"/>
                  </a:lnTo>
                  <a:lnTo>
                    <a:pt x="863362" y="166824"/>
                  </a:lnTo>
                  <a:lnTo>
                    <a:pt x="826178" y="181801"/>
                  </a:lnTo>
                  <a:lnTo>
                    <a:pt x="780478" y="195119"/>
                  </a:lnTo>
                  <a:lnTo>
                    <a:pt x="727204" y="206544"/>
                  </a:lnTo>
                  <a:lnTo>
                    <a:pt x="667297" y="215840"/>
                  </a:lnTo>
                  <a:lnTo>
                    <a:pt x="601699" y="222772"/>
                  </a:lnTo>
                  <a:lnTo>
                    <a:pt x="531353" y="227103"/>
                  </a:lnTo>
                  <a:lnTo>
                    <a:pt x="457199" y="228600"/>
                  </a:lnTo>
                  <a:lnTo>
                    <a:pt x="383046" y="227103"/>
                  </a:lnTo>
                  <a:lnTo>
                    <a:pt x="312700" y="222772"/>
                  </a:lnTo>
                  <a:lnTo>
                    <a:pt x="247102" y="215840"/>
                  </a:lnTo>
                  <a:lnTo>
                    <a:pt x="187195" y="206544"/>
                  </a:lnTo>
                  <a:lnTo>
                    <a:pt x="133921" y="195119"/>
                  </a:lnTo>
                  <a:lnTo>
                    <a:pt x="88221" y="181801"/>
                  </a:lnTo>
                  <a:lnTo>
                    <a:pt x="51037" y="166824"/>
                  </a:lnTo>
                  <a:lnTo>
                    <a:pt x="5984" y="132838"/>
                  </a:lnTo>
                  <a:lnTo>
                    <a:pt x="0" y="114300"/>
                  </a:lnTo>
                  <a:close/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-12191" y="0"/>
            <a:ext cx="9156700" cy="83820"/>
            <a:chOff x="-12191" y="0"/>
            <a:chExt cx="9156700" cy="83820"/>
          </a:xfrm>
        </p:grpSpPr>
        <p:sp>
          <p:nvSpPr>
            <p:cNvPr id="12" name="object 12"/>
            <p:cNvSpPr/>
            <p:nvPr/>
          </p:nvSpPr>
          <p:spPr>
            <a:xfrm>
              <a:off x="762" y="0"/>
              <a:ext cx="9143365" cy="71120"/>
            </a:xfrm>
            <a:custGeom>
              <a:avLst/>
              <a:gdLst/>
              <a:ahLst/>
              <a:cxnLst/>
              <a:rect l="l" t="t" r="r" b="b"/>
              <a:pathLst>
                <a:path w="9143365" h="71120">
                  <a:moveTo>
                    <a:pt x="0" y="70866"/>
                  </a:moveTo>
                  <a:lnTo>
                    <a:pt x="9143238" y="70866"/>
                  </a:lnTo>
                  <a:lnTo>
                    <a:pt x="9143238" y="0"/>
                  </a:lnTo>
                  <a:lnTo>
                    <a:pt x="0" y="0"/>
                  </a:lnTo>
                  <a:lnTo>
                    <a:pt x="0" y="70866"/>
                  </a:lnTo>
                  <a:close/>
                </a:path>
              </a:pathLst>
            </a:custGeom>
            <a:solidFill>
              <a:srgbClr val="3773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62" y="57911"/>
              <a:ext cx="9143365" cy="26034"/>
            </a:xfrm>
            <a:custGeom>
              <a:avLst/>
              <a:gdLst/>
              <a:ahLst/>
              <a:cxnLst/>
              <a:rect l="l" t="t" r="r" b="b"/>
              <a:pathLst>
                <a:path w="9143365" h="26034">
                  <a:moveTo>
                    <a:pt x="0" y="25907"/>
                  </a:moveTo>
                  <a:lnTo>
                    <a:pt x="9143238" y="25907"/>
                  </a:lnTo>
                  <a:lnTo>
                    <a:pt x="9143238" y="0"/>
                  </a:lnTo>
                  <a:lnTo>
                    <a:pt x="0" y="0"/>
                  </a:lnTo>
                  <a:lnTo>
                    <a:pt x="0" y="25907"/>
                  </a:lnTo>
                  <a:close/>
                </a:path>
              </a:pathLst>
            </a:custGeom>
            <a:solidFill>
              <a:srgbClr val="005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62" y="0"/>
              <a:ext cx="0" cy="71120"/>
            </a:xfrm>
            <a:custGeom>
              <a:avLst/>
              <a:gdLst/>
              <a:ahLst/>
              <a:cxnLst/>
              <a:rect l="l" t="t" r="r" b="b"/>
              <a:pathLst>
                <a:path h="71120">
                  <a:moveTo>
                    <a:pt x="0" y="0"/>
                  </a:moveTo>
                  <a:lnTo>
                    <a:pt x="0" y="70866"/>
                  </a:lnTo>
                </a:path>
              </a:pathLst>
            </a:custGeom>
            <a:ln w="25908">
              <a:solidFill>
                <a:srgbClr val="005F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6130" rIns="0" bIns="0" rtlCol="0">
            <a:spAutoFit/>
          </a:bodyPr>
          <a:lstStyle/>
          <a:p>
            <a:pPr marL="2052320">
              <a:lnSpc>
                <a:spcPct val="100000"/>
              </a:lnSpc>
              <a:spcBef>
                <a:spcPts val="105"/>
              </a:spcBef>
            </a:pPr>
            <a:r>
              <a:rPr dirty="0"/>
              <a:t>Upload</a:t>
            </a:r>
            <a:r>
              <a:rPr spc="-35" dirty="0"/>
              <a:t> </a:t>
            </a:r>
            <a:r>
              <a:rPr dirty="0"/>
              <a:t>Page</a:t>
            </a:r>
            <a:r>
              <a:rPr spc="-5" dirty="0"/>
              <a:t> </a:t>
            </a:r>
            <a:r>
              <a:rPr spc="-50" dirty="0"/>
              <a:t>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8690" y="4905995"/>
            <a:ext cx="7966709" cy="820738"/>
          </a:xfrm>
          <a:prstGeom prst="rect">
            <a:avLst/>
          </a:prstGeom>
        </p:spPr>
        <p:txBody>
          <a:bodyPr vert="horz" wrap="square" lIns="0" tIns="137160" rIns="0" bIns="0" rtlCol="0">
            <a:spAutoFit/>
          </a:bodyPr>
          <a:lstStyle/>
          <a:p>
            <a:pPr marL="186055" indent="-173990">
              <a:lnSpc>
                <a:spcPct val="100000"/>
              </a:lnSpc>
              <a:spcBef>
                <a:spcPts val="1080"/>
              </a:spcBef>
              <a:buChar char="•"/>
              <a:tabLst>
                <a:tab pos="186690" algn="l"/>
              </a:tabLst>
            </a:pPr>
            <a:r>
              <a:rPr dirty="0">
                <a:latin typeface="Arial"/>
                <a:cs typeface="Arial"/>
              </a:rPr>
              <a:t>When</a:t>
            </a:r>
            <a:r>
              <a:rPr spc="-4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-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upload</a:t>
            </a:r>
            <a:r>
              <a:rPr spc="-4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is</a:t>
            </a:r>
            <a:r>
              <a:rPr spc="-4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complete,</a:t>
            </a:r>
            <a:r>
              <a:rPr spc="-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top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right</a:t>
            </a:r>
            <a:r>
              <a:rPr spc="-4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corner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will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say</a:t>
            </a:r>
            <a:r>
              <a:rPr spc="-3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“uploaded.”</a:t>
            </a:r>
            <a:endParaRPr dirty="0">
              <a:latin typeface="Arial"/>
              <a:cs typeface="Arial"/>
            </a:endParaRPr>
          </a:p>
          <a:p>
            <a:pPr marL="186055" indent="-173990">
              <a:lnSpc>
                <a:spcPct val="100000"/>
              </a:lnSpc>
              <a:spcBef>
                <a:spcPts val="985"/>
              </a:spcBef>
              <a:buChar char="•"/>
              <a:tabLst>
                <a:tab pos="186690" algn="l"/>
              </a:tabLst>
            </a:pPr>
            <a:r>
              <a:rPr dirty="0">
                <a:latin typeface="Arial"/>
                <a:cs typeface="Arial"/>
              </a:rPr>
              <a:t>The</a:t>
            </a:r>
            <a:r>
              <a:rPr spc="-5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selected</a:t>
            </a:r>
            <a:r>
              <a:rPr spc="-6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file</a:t>
            </a:r>
            <a:r>
              <a:rPr spc="-6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has</a:t>
            </a:r>
            <a:r>
              <a:rPr spc="-5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been</a:t>
            </a:r>
            <a:r>
              <a:rPr spc="-4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uploaded,</a:t>
            </a:r>
            <a:r>
              <a:rPr spc="-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and</a:t>
            </a:r>
            <a:r>
              <a:rPr spc="-5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you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may</a:t>
            </a:r>
            <a:r>
              <a:rPr spc="-4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close</a:t>
            </a:r>
            <a:r>
              <a:rPr spc="-6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your</a:t>
            </a:r>
            <a:r>
              <a:rPr spc="-4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browser.</a:t>
            </a:r>
            <a:endParaRPr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845561" y="1371560"/>
            <a:ext cx="5539740" cy="3513454"/>
            <a:chOff x="1845561" y="1371560"/>
            <a:chExt cx="5539740" cy="3513454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45561" y="1371560"/>
              <a:ext cx="5539745" cy="351287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00428" y="1417319"/>
              <a:ext cx="5379720" cy="336194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881378" y="1398270"/>
              <a:ext cx="5417820" cy="3400425"/>
            </a:xfrm>
            <a:custGeom>
              <a:avLst/>
              <a:gdLst/>
              <a:ahLst/>
              <a:cxnLst/>
              <a:rect l="l" t="t" r="r" b="b"/>
              <a:pathLst>
                <a:path w="5417820" h="3400425">
                  <a:moveTo>
                    <a:pt x="0" y="3400044"/>
                  </a:moveTo>
                  <a:lnTo>
                    <a:pt x="5417820" y="3400044"/>
                  </a:lnTo>
                  <a:lnTo>
                    <a:pt x="5417820" y="0"/>
                  </a:lnTo>
                  <a:lnTo>
                    <a:pt x="0" y="0"/>
                  </a:lnTo>
                  <a:lnTo>
                    <a:pt x="0" y="3400044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217670" y="2006346"/>
              <a:ext cx="373380" cy="45720"/>
            </a:xfrm>
            <a:custGeom>
              <a:avLst/>
              <a:gdLst/>
              <a:ahLst/>
              <a:cxnLst/>
              <a:rect l="l" t="t" r="r" b="b"/>
              <a:pathLst>
                <a:path w="373379" h="45719">
                  <a:moveTo>
                    <a:pt x="373379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373379" y="45720"/>
                  </a:lnTo>
                  <a:lnTo>
                    <a:pt x="3733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17670" y="2006346"/>
              <a:ext cx="373380" cy="45720"/>
            </a:xfrm>
            <a:custGeom>
              <a:avLst/>
              <a:gdLst/>
              <a:ahLst/>
              <a:cxnLst/>
              <a:rect l="l" t="t" r="r" b="b"/>
              <a:pathLst>
                <a:path w="373379" h="45719">
                  <a:moveTo>
                    <a:pt x="0" y="45720"/>
                  </a:moveTo>
                  <a:lnTo>
                    <a:pt x="373379" y="45720"/>
                  </a:lnTo>
                  <a:lnTo>
                    <a:pt x="373379" y="0"/>
                  </a:lnTo>
                  <a:lnTo>
                    <a:pt x="0" y="0"/>
                  </a:lnTo>
                  <a:lnTo>
                    <a:pt x="0" y="4572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33950" y="2013966"/>
              <a:ext cx="777240" cy="500380"/>
            </a:xfrm>
            <a:custGeom>
              <a:avLst/>
              <a:gdLst/>
              <a:ahLst/>
              <a:cxnLst/>
              <a:rect l="l" t="t" r="r" b="b"/>
              <a:pathLst>
                <a:path w="777239" h="500380">
                  <a:moveTo>
                    <a:pt x="0" y="249936"/>
                  </a:moveTo>
                  <a:lnTo>
                    <a:pt x="16453" y="177746"/>
                  </a:lnTo>
                  <a:lnTo>
                    <a:pt x="36119" y="144563"/>
                  </a:lnTo>
                  <a:lnTo>
                    <a:pt x="62608" y="113837"/>
                  </a:lnTo>
                  <a:lnTo>
                    <a:pt x="95321" y="85954"/>
                  </a:lnTo>
                  <a:lnTo>
                    <a:pt x="133656" y="61300"/>
                  </a:lnTo>
                  <a:lnTo>
                    <a:pt x="177011" y="40262"/>
                  </a:lnTo>
                  <a:lnTo>
                    <a:pt x="224787" y="23227"/>
                  </a:lnTo>
                  <a:lnTo>
                    <a:pt x="276381" y="10580"/>
                  </a:lnTo>
                  <a:lnTo>
                    <a:pt x="331192" y="2709"/>
                  </a:lnTo>
                  <a:lnTo>
                    <a:pt x="388620" y="0"/>
                  </a:lnTo>
                  <a:lnTo>
                    <a:pt x="446047" y="2709"/>
                  </a:lnTo>
                  <a:lnTo>
                    <a:pt x="500858" y="10580"/>
                  </a:lnTo>
                  <a:lnTo>
                    <a:pt x="552452" y="23227"/>
                  </a:lnTo>
                  <a:lnTo>
                    <a:pt x="600228" y="40262"/>
                  </a:lnTo>
                  <a:lnTo>
                    <a:pt x="643583" y="61300"/>
                  </a:lnTo>
                  <a:lnTo>
                    <a:pt x="681918" y="85954"/>
                  </a:lnTo>
                  <a:lnTo>
                    <a:pt x="714631" y="113837"/>
                  </a:lnTo>
                  <a:lnTo>
                    <a:pt x="741120" y="144563"/>
                  </a:lnTo>
                  <a:lnTo>
                    <a:pt x="760786" y="177746"/>
                  </a:lnTo>
                  <a:lnTo>
                    <a:pt x="777239" y="249936"/>
                  </a:lnTo>
                  <a:lnTo>
                    <a:pt x="773026" y="286872"/>
                  </a:lnTo>
                  <a:lnTo>
                    <a:pt x="741120" y="355308"/>
                  </a:lnTo>
                  <a:lnTo>
                    <a:pt x="714631" y="386034"/>
                  </a:lnTo>
                  <a:lnTo>
                    <a:pt x="681918" y="413917"/>
                  </a:lnTo>
                  <a:lnTo>
                    <a:pt x="643583" y="438571"/>
                  </a:lnTo>
                  <a:lnTo>
                    <a:pt x="600228" y="459609"/>
                  </a:lnTo>
                  <a:lnTo>
                    <a:pt x="552452" y="476644"/>
                  </a:lnTo>
                  <a:lnTo>
                    <a:pt x="500858" y="489291"/>
                  </a:lnTo>
                  <a:lnTo>
                    <a:pt x="446047" y="497162"/>
                  </a:lnTo>
                  <a:lnTo>
                    <a:pt x="388620" y="499872"/>
                  </a:lnTo>
                  <a:lnTo>
                    <a:pt x="331192" y="497162"/>
                  </a:lnTo>
                  <a:lnTo>
                    <a:pt x="276381" y="489291"/>
                  </a:lnTo>
                  <a:lnTo>
                    <a:pt x="224787" y="476644"/>
                  </a:lnTo>
                  <a:lnTo>
                    <a:pt x="177011" y="459609"/>
                  </a:lnTo>
                  <a:lnTo>
                    <a:pt x="133656" y="438571"/>
                  </a:lnTo>
                  <a:lnTo>
                    <a:pt x="95321" y="413917"/>
                  </a:lnTo>
                  <a:lnTo>
                    <a:pt x="62608" y="386034"/>
                  </a:lnTo>
                  <a:lnTo>
                    <a:pt x="36119" y="355308"/>
                  </a:lnTo>
                  <a:lnTo>
                    <a:pt x="16453" y="322125"/>
                  </a:lnTo>
                  <a:lnTo>
                    <a:pt x="0" y="249936"/>
                  </a:lnTo>
                  <a:close/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-12191" y="0"/>
            <a:ext cx="9156700" cy="83820"/>
            <a:chOff x="-12191" y="0"/>
            <a:chExt cx="9156700" cy="83820"/>
          </a:xfrm>
        </p:grpSpPr>
        <p:sp>
          <p:nvSpPr>
            <p:cNvPr id="12" name="object 12"/>
            <p:cNvSpPr/>
            <p:nvPr/>
          </p:nvSpPr>
          <p:spPr>
            <a:xfrm>
              <a:off x="762" y="0"/>
              <a:ext cx="9143365" cy="71120"/>
            </a:xfrm>
            <a:custGeom>
              <a:avLst/>
              <a:gdLst/>
              <a:ahLst/>
              <a:cxnLst/>
              <a:rect l="l" t="t" r="r" b="b"/>
              <a:pathLst>
                <a:path w="9143365" h="71120">
                  <a:moveTo>
                    <a:pt x="0" y="70866"/>
                  </a:moveTo>
                  <a:lnTo>
                    <a:pt x="9143238" y="70866"/>
                  </a:lnTo>
                  <a:lnTo>
                    <a:pt x="9143238" y="0"/>
                  </a:lnTo>
                  <a:lnTo>
                    <a:pt x="0" y="0"/>
                  </a:lnTo>
                  <a:lnTo>
                    <a:pt x="0" y="70866"/>
                  </a:lnTo>
                  <a:close/>
                </a:path>
              </a:pathLst>
            </a:custGeom>
            <a:solidFill>
              <a:srgbClr val="3773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62" y="57911"/>
              <a:ext cx="9143365" cy="26034"/>
            </a:xfrm>
            <a:custGeom>
              <a:avLst/>
              <a:gdLst/>
              <a:ahLst/>
              <a:cxnLst/>
              <a:rect l="l" t="t" r="r" b="b"/>
              <a:pathLst>
                <a:path w="9143365" h="26034">
                  <a:moveTo>
                    <a:pt x="0" y="25907"/>
                  </a:moveTo>
                  <a:lnTo>
                    <a:pt x="9143238" y="25907"/>
                  </a:lnTo>
                  <a:lnTo>
                    <a:pt x="9143238" y="0"/>
                  </a:lnTo>
                  <a:lnTo>
                    <a:pt x="0" y="0"/>
                  </a:lnTo>
                  <a:lnTo>
                    <a:pt x="0" y="25907"/>
                  </a:lnTo>
                  <a:close/>
                </a:path>
              </a:pathLst>
            </a:custGeom>
            <a:solidFill>
              <a:srgbClr val="005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62" y="0"/>
              <a:ext cx="0" cy="71120"/>
            </a:xfrm>
            <a:custGeom>
              <a:avLst/>
              <a:gdLst/>
              <a:ahLst/>
              <a:cxnLst/>
              <a:rect l="l" t="t" r="r" b="b"/>
              <a:pathLst>
                <a:path h="71120">
                  <a:moveTo>
                    <a:pt x="0" y="0"/>
                  </a:moveTo>
                  <a:lnTo>
                    <a:pt x="0" y="70866"/>
                  </a:lnTo>
                </a:path>
              </a:pathLst>
            </a:custGeom>
            <a:ln w="25908">
              <a:solidFill>
                <a:srgbClr val="005F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040" y="537464"/>
            <a:ext cx="861192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78610" marR="5080" indent="-1090295" algn="ctr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Email</a:t>
            </a:r>
            <a:r>
              <a:rPr sz="4000" spc="-130" dirty="0"/>
              <a:t> </a:t>
            </a:r>
            <a:r>
              <a:rPr sz="4000" spc="-10" dirty="0"/>
              <a:t>Confirmation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78739" y="5038445"/>
            <a:ext cx="8700135" cy="17907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055" marR="5080" indent="-173990">
              <a:lnSpc>
                <a:spcPct val="120000"/>
              </a:lnSpc>
              <a:spcBef>
                <a:spcPts val="100"/>
              </a:spcBef>
              <a:buChar char="•"/>
              <a:tabLst>
                <a:tab pos="186690" algn="l"/>
              </a:tabLst>
            </a:pPr>
            <a:r>
              <a:rPr spc="-40" dirty="0">
                <a:latin typeface="Arial"/>
                <a:cs typeface="Arial"/>
              </a:rPr>
              <a:t>You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will</a:t>
            </a:r>
            <a:r>
              <a:rPr spc="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receive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an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e-mail</a:t>
            </a:r>
            <a:r>
              <a:rPr spc="-1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confirmation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from</a:t>
            </a:r>
            <a:r>
              <a:rPr spc="-2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  <a:hlinkClick r:id="rId2"/>
              </a:rPr>
              <a:t>noreply@sf-notifications.com</a:t>
            </a:r>
            <a:r>
              <a:rPr spc="-50" dirty="0">
                <a:latin typeface="Arial"/>
                <a:cs typeface="Arial"/>
              </a:rPr>
              <a:t> </a:t>
            </a:r>
            <a:r>
              <a:rPr spc="-25" dirty="0">
                <a:latin typeface="Arial"/>
                <a:cs typeface="Arial"/>
              </a:rPr>
              <a:t>at </a:t>
            </a:r>
            <a:r>
              <a:rPr dirty="0">
                <a:latin typeface="Arial"/>
                <a:cs typeface="Arial"/>
              </a:rPr>
              <a:t>the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email</a:t>
            </a:r>
            <a:r>
              <a:rPr spc="-1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address</a:t>
            </a:r>
            <a:r>
              <a:rPr spc="-4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entered</a:t>
            </a:r>
            <a:r>
              <a:rPr spc="-4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</a:t>
            </a:r>
            <a:r>
              <a:rPr lang="en-US" dirty="0">
                <a:latin typeface="Arial"/>
                <a:cs typeface="Arial"/>
              </a:rPr>
              <a:t>hat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show</a:t>
            </a:r>
            <a:r>
              <a:rPr lang="en-US" dirty="0">
                <a:latin typeface="Arial"/>
                <a:cs typeface="Arial"/>
              </a:rPr>
              <a:t>s</a:t>
            </a:r>
            <a:r>
              <a:rPr spc="-2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upload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was</a:t>
            </a:r>
            <a:r>
              <a:rPr spc="-3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successful.</a:t>
            </a:r>
            <a:endParaRPr dirty="0">
              <a:latin typeface="Arial"/>
              <a:cs typeface="Arial"/>
            </a:endParaRPr>
          </a:p>
          <a:p>
            <a:pPr marL="756285" lvl="1" indent="-343535">
              <a:lnSpc>
                <a:spcPct val="100000"/>
              </a:lnSpc>
              <a:spcBef>
                <a:spcPts val="1080"/>
              </a:spcBef>
              <a:buFont typeface="Courier New"/>
              <a:buChar char="o"/>
              <a:tabLst>
                <a:tab pos="756920" algn="l"/>
              </a:tabLst>
            </a:pPr>
            <a:r>
              <a:rPr lang="en-US" spc="-40" dirty="0">
                <a:latin typeface="Arial"/>
                <a:cs typeface="Arial"/>
              </a:rPr>
              <a:t>The email confirmation will display the name of the uploaded files. Please verify that the correct files are included in the list.</a:t>
            </a:r>
            <a:endParaRPr dirty="0">
              <a:latin typeface="Arial"/>
              <a:cs typeface="Arial"/>
            </a:endParaRPr>
          </a:p>
          <a:p>
            <a:pPr marL="186055" indent="-173990">
              <a:lnSpc>
                <a:spcPct val="100000"/>
              </a:lnSpc>
              <a:spcBef>
                <a:spcPts val="1080"/>
              </a:spcBef>
              <a:buChar char="•"/>
              <a:tabLst>
                <a:tab pos="186690" algn="l"/>
              </a:tabLst>
            </a:pPr>
            <a:r>
              <a:rPr lang="en-US" dirty="0">
                <a:latin typeface="Arial"/>
                <a:cs typeface="Arial"/>
              </a:rPr>
              <a:t>The </a:t>
            </a:r>
            <a:r>
              <a:rPr dirty="0">
                <a:latin typeface="Arial"/>
                <a:cs typeface="Arial"/>
              </a:rPr>
              <a:t>DOR</a:t>
            </a:r>
            <a:r>
              <a:rPr spc="-2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will</a:t>
            </a:r>
            <a:r>
              <a:rPr spc="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also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receive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notification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that</a:t>
            </a:r>
            <a:r>
              <a:rPr spc="-3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the</a:t>
            </a:r>
            <a:r>
              <a:rPr spc="-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files</a:t>
            </a:r>
            <a:r>
              <a:rPr spc="-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were</a:t>
            </a:r>
            <a:r>
              <a:rPr spc="-3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uploaded.</a:t>
            </a:r>
            <a:endParaRPr dirty="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485900" y="1452372"/>
            <a:ext cx="5695315" cy="3611879"/>
            <a:chOff x="1485900" y="1452372"/>
            <a:chExt cx="5695315" cy="3611879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85900" y="1452372"/>
              <a:ext cx="5695188" cy="361187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49907" y="1516380"/>
              <a:ext cx="5516879" cy="343357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530857" y="1497330"/>
              <a:ext cx="5554980" cy="3472179"/>
            </a:xfrm>
            <a:custGeom>
              <a:avLst/>
              <a:gdLst/>
              <a:ahLst/>
              <a:cxnLst/>
              <a:rect l="l" t="t" r="r" b="b"/>
              <a:pathLst>
                <a:path w="5554980" h="3472179">
                  <a:moveTo>
                    <a:pt x="0" y="3471672"/>
                  </a:moveTo>
                  <a:lnTo>
                    <a:pt x="5554979" y="3471672"/>
                  </a:lnTo>
                  <a:lnTo>
                    <a:pt x="5554979" y="0"/>
                  </a:lnTo>
                  <a:lnTo>
                    <a:pt x="0" y="0"/>
                  </a:lnTo>
                  <a:lnTo>
                    <a:pt x="0" y="3471672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61921" y="2891789"/>
              <a:ext cx="120650" cy="48895"/>
            </a:xfrm>
            <a:custGeom>
              <a:avLst/>
              <a:gdLst/>
              <a:ahLst/>
              <a:cxnLst/>
              <a:rect l="l" t="t" r="r" b="b"/>
              <a:pathLst>
                <a:path w="120650" h="48894">
                  <a:moveTo>
                    <a:pt x="120395" y="0"/>
                  </a:moveTo>
                  <a:lnTo>
                    <a:pt x="0" y="0"/>
                  </a:lnTo>
                  <a:lnTo>
                    <a:pt x="0" y="48767"/>
                  </a:lnTo>
                  <a:lnTo>
                    <a:pt x="120395" y="48767"/>
                  </a:lnTo>
                  <a:lnTo>
                    <a:pt x="12039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61921" y="2891789"/>
              <a:ext cx="120650" cy="48895"/>
            </a:xfrm>
            <a:custGeom>
              <a:avLst/>
              <a:gdLst/>
              <a:ahLst/>
              <a:cxnLst/>
              <a:rect l="l" t="t" r="r" b="b"/>
              <a:pathLst>
                <a:path w="120650" h="48894">
                  <a:moveTo>
                    <a:pt x="0" y="48767"/>
                  </a:moveTo>
                  <a:lnTo>
                    <a:pt x="120395" y="48767"/>
                  </a:lnTo>
                  <a:lnTo>
                    <a:pt x="120395" y="0"/>
                  </a:lnTo>
                  <a:lnTo>
                    <a:pt x="0" y="0"/>
                  </a:lnTo>
                  <a:lnTo>
                    <a:pt x="0" y="48767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637537" y="2199894"/>
              <a:ext cx="289560" cy="45720"/>
            </a:xfrm>
            <a:custGeom>
              <a:avLst/>
              <a:gdLst/>
              <a:ahLst/>
              <a:cxnLst/>
              <a:rect l="l" t="t" r="r" b="b"/>
              <a:pathLst>
                <a:path w="289560" h="45719">
                  <a:moveTo>
                    <a:pt x="289560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289560" y="45720"/>
                  </a:lnTo>
                  <a:lnTo>
                    <a:pt x="2895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637537" y="2199894"/>
              <a:ext cx="289560" cy="45720"/>
            </a:xfrm>
            <a:custGeom>
              <a:avLst/>
              <a:gdLst/>
              <a:ahLst/>
              <a:cxnLst/>
              <a:rect l="l" t="t" r="r" b="b"/>
              <a:pathLst>
                <a:path w="289560" h="45719">
                  <a:moveTo>
                    <a:pt x="0" y="45720"/>
                  </a:moveTo>
                  <a:lnTo>
                    <a:pt x="289560" y="45720"/>
                  </a:lnTo>
                  <a:lnTo>
                    <a:pt x="289560" y="0"/>
                  </a:lnTo>
                  <a:lnTo>
                    <a:pt x="0" y="0"/>
                  </a:lnTo>
                  <a:lnTo>
                    <a:pt x="0" y="4572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782318" y="3886961"/>
              <a:ext cx="1548765" cy="45720"/>
            </a:xfrm>
            <a:custGeom>
              <a:avLst/>
              <a:gdLst/>
              <a:ahLst/>
              <a:cxnLst/>
              <a:rect l="l" t="t" r="r" b="b"/>
              <a:pathLst>
                <a:path w="1548764" h="45720">
                  <a:moveTo>
                    <a:pt x="1548383" y="0"/>
                  </a:moveTo>
                  <a:lnTo>
                    <a:pt x="0" y="0"/>
                  </a:lnTo>
                  <a:lnTo>
                    <a:pt x="0" y="45719"/>
                  </a:lnTo>
                  <a:lnTo>
                    <a:pt x="1548383" y="45719"/>
                  </a:lnTo>
                  <a:lnTo>
                    <a:pt x="15483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782318" y="3886961"/>
              <a:ext cx="1548765" cy="45720"/>
            </a:xfrm>
            <a:custGeom>
              <a:avLst/>
              <a:gdLst/>
              <a:ahLst/>
              <a:cxnLst/>
              <a:rect l="l" t="t" r="r" b="b"/>
              <a:pathLst>
                <a:path w="1548764" h="45720">
                  <a:moveTo>
                    <a:pt x="0" y="45719"/>
                  </a:moveTo>
                  <a:lnTo>
                    <a:pt x="1548383" y="45719"/>
                  </a:lnTo>
                  <a:lnTo>
                    <a:pt x="1548383" y="0"/>
                  </a:lnTo>
                  <a:lnTo>
                    <a:pt x="0" y="0"/>
                  </a:lnTo>
                  <a:lnTo>
                    <a:pt x="0" y="45719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82318" y="3655314"/>
              <a:ext cx="1548765" cy="45720"/>
            </a:xfrm>
            <a:custGeom>
              <a:avLst/>
              <a:gdLst/>
              <a:ahLst/>
              <a:cxnLst/>
              <a:rect l="l" t="t" r="r" b="b"/>
              <a:pathLst>
                <a:path w="1548764" h="45720">
                  <a:moveTo>
                    <a:pt x="1548383" y="0"/>
                  </a:moveTo>
                  <a:lnTo>
                    <a:pt x="0" y="0"/>
                  </a:lnTo>
                  <a:lnTo>
                    <a:pt x="0" y="45719"/>
                  </a:lnTo>
                  <a:lnTo>
                    <a:pt x="1548383" y="45719"/>
                  </a:lnTo>
                  <a:lnTo>
                    <a:pt x="15483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82318" y="3655314"/>
              <a:ext cx="1548765" cy="45720"/>
            </a:xfrm>
            <a:custGeom>
              <a:avLst/>
              <a:gdLst/>
              <a:ahLst/>
              <a:cxnLst/>
              <a:rect l="l" t="t" r="r" b="b"/>
              <a:pathLst>
                <a:path w="1548764" h="45720">
                  <a:moveTo>
                    <a:pt x="0" y="45719"/>
                  </a:moveTo>
                  <a:lnTo>
                    <a:pt x="1548383" y="45719"/>
                  </a:lnTo>
                  <a:lnTo>
                    <a:pt x="1548383" y="0"/>
                  </a:lnTo>
                  <a:lnTo>
                    <a:pt x="0" y="0"/>
                  </a:lnTo>
                  <a:lnTo>
                    <a:pt x="0" y="45719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83841" y="3400805"/>
              <a:ext cx="1546860" cy="45720"/>
            </a:xfrm>
            <a:custGeom>
              <a:avLst/>
              <a:gdLst/>
              <a:ahLst/>
              <a:cxnLst/>
              <a:rect l="l" t="t" r="r" b="b"/>
              <a:pathLst>
                <a:path w="1546860" h="45720">
                  <a:moveTo>
                    <a:pt x="1546859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1546859" y="45720"/>
                  </a:lnTo>
                  <a:lnTo>
                    <a:pt x="15468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83841" y="3400805"/>
              <a:ext cx="1546860" cy="45720"/>
            </a:xfrm>
            <a:custGeom>
              <a:avLst/>
              <a:gdLst/>
              <a:ahLst/>
              <a:cxnLst/>
              <a:rect l="l" t="t" r="r" b="b"/>
              <a:pathLst>
                <a:path w="1546860" h="45720">
                  <a:moveTo>
                    <a:pt x="0" y="45720"/>
                  </a:moveTo>
                  <a:lnTo>
                    <a:pt x="1546859" y="45720"/>
                  </a:lnTo>
                  <a:lnTo>
                    <a:pt x="1546859" y="0"/>
                  </a:lnTo>
                  <a:lnTo>
                    <a:pt x="0" y="0"/>
                  </a:lnTo>
                  <a:lnTo>
                    <a:pt x="0" y="45720"/>
                  </a:lnTo>
                  <a:close/>
                </a:path>
              </a:pathLst>
            </a:custGeom>
            <a:ln w="259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07641" y="3143250"/>
              <a:ext cx="440690" cy="45720"/>
            </a:xfrm>
            <a:custGeom>
              <a:avLst/>
              <a:gdLst/>
              <a:ahLst/>
              <a:cxnLst/>
              <a:rect l="l" t="t" r="r" b="b"/>
              <a:pathLst>
                <a:path w="440689" h="45719">
                  <a:moveTo>
                    <a:pt x="440436" y="0"/>
                  </a:moveTo>
                  <a:lnTo>
                    <a:pt x="0" y="0"/>
                  </a:lnTo>
                  <a:lnTo>
                    <a:pt x="0" y="45720"/>
                  </a:lnTo>
                  <a:lnTo>
                    <a:pt x="440436" y="45720"/>
                  </a:lnTo>
                  <a:lnTo>
                    <a:pt x="44043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707641" y="3143250"/>
              <a:ext cx="440690" cy="45720"/>
            </a:xfrm>
            <a:custGeom>
              <a:avLst/>
              <a:gdLst/>
              <a:ahLst/>
              <a:cxnLst/>
              <a:rect l="l" t="t" r="r" b="b"/>
              <a:pathLst>
                <a:path w="440689" h="45719">
                  <a:moveTo>
                    <a:pt x="0" y="45720"/>
                  </a:moveTo>
                  <a:lnTo>
                    <a:pt x="440436" y="45720"/>
                  </a:lnTo>
                  <a:lnTo>
                    <a:pt x="440436" y="0"/>
                  </a:lnTo>
                  <a:lnTo>
                    <a:pt x="0" y="0"/>
                  </a:lnTo>
                  <a:lnTo>
                    <a:pt x="0" y="45720"/>
                  </a:lnTo>
                  <a:close/>
                </a:path>
              </a:pathLst>
            </a:custGeom>
            <a:ln w="259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-12191" y="0"/>
            <a:ext cx="9156700" cy="83820"/>
            <a:chOff x="-12191" y="0"/>
            <a:chExt cx="9156700" cy="83820"/>
          </a:xfrm>
        </p:grpSpPr>
        <p:sp>
          <p:nvSpPr>
            <p:cNvPr id="21" name="object 21"/>
            <p:cNvSpPr/>
            <p:nvPr/>
          </p:nvSpPr>
          <p:spPr>
            <a:xfrm>
              <a:off x="762" y="0"/>
              <a:ext cx="9143365" cy="71120"/>
            </a:xfrm>
            <a:custGeom>
              <a:avLst/>
              <a:gdLst/>
              <a:ahLst/>
              <a:cxnLst/>
              <a:rect l="l" t="t" r="r" b="b"/>
              <a:pathLst>
                <a:path w="9143365" h="71120">
                  <a:moveTo>
                    <a:pt x="0" y="70866"/>
                  </a:moveTo>
                  <a:lnTo>
                    <a:pt x="9143238" y="70866"/>
                  </a:lnTo>
                  <a:lnTo>
                    <a:pt x="9143238" y="0"/>
                  </a:lnTo>
                  <a:lnTo>
                    <a:pt x="0" y="0"/>
                  </a:lnTo>
                  <a:lnTo>
                    <a:pt x="0" y="70866"/>
                  </a:lnTo>
                  <a:close/>
                </a:path>
              </a:pathLst>
            </a:custGeom>
            <a:solidFill>
              <a:srgbClr val="3773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62" y="57911"/>
              <a:ext cx="9143365" cy="26034"/>
            </a:xfrm>
            <a:custGeom>
              <a:avLst/>
              <a:gdLst/>
              <a:ahLst/>
              <a:cxnLst/>
              <a:rect l="l" t="t" r="r" b="b"/>
              <a:pathLst>
                <a:path w="9143365" h="26034">
                  <a:moveTo>
                    <a:pt x="0" y="25907"/>
                  </a:moveTo>
                  <a:lnTo>
                    <a:pt x="9143238" y="25907"/>
                  </a:lnTo>
                  <a:lnTo>
                    <a:pt x="9143238" y="0"/>
                  </a:lnTo>
                  <a:lnTo>
                    <a:pt x="0" y="0"/>
                  </a:lnTo>
                  <a:lnTo>
                    <a:pt x="0" y="25907"/>
                  </a:lnTo>
                  <a:close/>
                </a:path>
              </a:pathLst>
            </a:custGeom>
            <a:solidFill>
              <a:srgbClr val="005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62" y="0"/>
              <a:ext cx="0" cy="71120"/>
            </a:xfrm>
            <a:custGeom>
              <a:avLst/>
              <a:gdLst/>
              <a:ahLst/>
              <a:cxnLst/>
              <a:rect l="l" t="t" r="r" b="b"/>
              <a:pathLst>
                <a:path h="71120">
                  <a:moveTo>
                    <a:pt x="0" y="0"/>
                  </a:moveTo>
                  <a:lnTo>
                    <a:pt x="0" y="70866"/>
                  </a:lnTo>
                </a:path>
              </a:pathLst>
            </a:custGeom>
            <a:ln w="25908">
              <a:solidFill>
                <a:srgbClr val="005F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6130" rIns="0" bIns="0" rtlCol="0">
            <a:spAutoFit/>
          </a:bodyPr>
          <a:lstStyle/>
          <a:p>
            <a:pPr marL="2737485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Questions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566544" y="1676400"/>
            <a:ext cx="6010909" cy="14677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6055" indent="-173990" algn="ctr">
              <a:lnSpc>
                <a:spcPct val="100000"/>
              </a:lnSpc>
              <a:spcBef>
                <a:spcPts val="105"/>
              </a:spcBef>
              <a:buChar char="•"/>
              <a:tabLst>
                <a:tab pos="186690" algn="l"/>
              </a:tabLst>
            </a:pPr>
            <a:r>
              <a:rPr dirty="0"/>
              <a:t>If</a:t>
            </a:r>
            <a:r>
              <a:rPr spc="-50" dirty="0"/>
              <a:t> </a:t>
            </a:r>
            <a:r>
              <a:rPr dirty="0"/>
              <a:t>you</a:t>
            </a:r>
            <a:r>
              <a:rPr spc="-20" dirty="0"/>
              <a:t> </a:t>
            </a:r>
            <a:r>
              <a:rPr dirty="0"/>
              <a:t>have</a:t>
            </a:r>
            <a:r>
              <a:rPr spc="-20" dirty="0"/>
              <a:t> </a:t>
            </a:r>
            <a:r>
              <a:rPr dirty="0"/>
              <a:t>questions</a:t>
            </a:r>
            <a:r>
              <a:rPr spc="-50" dirty="0"/>
              <a:t> </a:t>
            </a:r>
            <a:r>
              <a:rPr dirty="0"/>
              <a:t>or</a:t>
            </a:r>
            <a:r>
              <a:rPr spc="-20" dirty="0"/>
              <a:t> </a:t>
            </a:r>
            <a:r>
              <a:rPr dirty="0"/>
              <a:t>issues,</a:t>
            </a:r>
            <a:r>
              <a:rPr spc="-45" dirty="0"/>
              <a:t> </a:t>
            </a:r>
            <a:r>
              <a:rPr dirty="0"/>
              <a:t>please</a:t>
            </a:r>
            <a:r>
              <a:rPr spc="-35" dirty="0"/>
              <a:t> </a:t>
            </a:r>
            <a:r>
              <a:rPr spc="-10" dirty="0"/>
              <a:t>contact</a:t>
            </a:r>
            <a:r>
              <a:rPr lang="en-US" spc="-10" dirty="0"/>
              <a:t> the person listed at the bottom of the webpage.</a:t>
            </a:r>
            <a:endParaRPr spc="-10" dirty="0"/>
          </a:p>
          <a:p>
            <a:pPr algn="l">
              <a:lnSpc>
                <a:spcPct val="100000"/>
              </a:lnSpc>
            </a:pPr>
            <a:endParaRPr sz="2200" dirty="0"/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50" dirty="0"/>
          </a:p>
        </p:txBody>
      </p:sp>
      <p:grpSp>
        <p:nvGrpSpPr>
          <p:cNvPr id="4" name="object 4"/>
          <p:cNvGrpSpPr/>
          <p:nvPr/>
        </p:nvGrpSpPr>
        <p:grpSpPr>
          <a:xfrm>
            <a:off x="-12191" y="0"/>
            <a:ext cx="9156700" cy="83820"/>
            <a:chOff x="-12191" y="0"/>
            <a:chExt cx="9156700" cy="83820"/>
          </a:xfrm>
        </p:grpSpPr>
        <p:sp>
          <p:nvSpPr>
            <p:cNvPr id="5" name="object 5"/>
            <p:cNvSpPr/>
            <p:nvPr/>
          </p:nvSpPr>
          <p:spPr>
            <a:xfrm>
              <a:off x="762" y="0"/>
              <a:ext cx="9143365" cy="71120"/>
            </a:xfrm>
            <a:custGeom>
              <a:avLst/>
              <a:gdLst/>
              <a:ahLst/>
              <a:cxnLst/>
              <a:rect l="l" t="t" r="r" b="b"/>
              <a:pathLst>
                <a:path w="9143365" h="71120">
                  <a:moveTo>
                    <a:pt x="0" y="70866"/>
                  </a:moveTo>
                  <a:lnTo>
                    <a:pt x="9143238" y="70866"/>
                  </a:lnTo>
                  <a:lnTo>
                    <a:pt x="9143238" y="0"/>
                  </a:lnTo>
                  <a:lnTo>
                    <a:pt x="0" y="0"/>
                  </a:lnTo>
                  <a:lnTo>
                    <a:pt x="0" y="70866"/>
                  </a:lnTo>
                  <a:close/>
                </a:path>
              </a:pathLst>
            </a:custGeom>
            <a:solidFill>
              <a:srgbClr val="3773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62" y="57911"/>
              <a:ext cx="9143365" cy="26034"/>
            </a:xfrm>
            <a:custGeom>
              <a:avLst/>
              <a:gdLst/>
              <a:ahLst/>
              <a:cxnLst/>
              <a:rect l="l" t="t" r="r" b="b"/>
              <a:pathLst>
                <a:path w="9143365" h="26034">
                  <a:moveTo>
                    <a:pt x="0" y="25907"/>
                  </a:moveTo>
                  <a:lnTo>
                    <a:pt x="9143238" y="25907"/>
                  </a:lnTo>
                  <a:lnTo>
                    <a:pt x="9143238" y="0"/>
                  </a:lnTo>
                  <a:lnTo>
                    <a:pt x="0" y="0"/>
                  </a:lnTo>
                  <a:lnTo>
                    <a:pt x="0" y="25907"/>
                  </a:lnTo>
                  <a:close/>
                </a:path>
              </a:pathLst>
            </a:custGeom>
            <a:solidFill>
              <a:srgbClr val="005F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62" y="0"/>
              <a:ext cx="0" cy="71120"/>
            </a:xfrm>
            <a:custGeom>
              <a:avLst/>
              <a:gdLst/>
              <a:ahLst/>
              <a:cxnLst/>
              <a:rect l="l" t="t" r="r" b="b"/>
              <a:pathLst>
                <a:path h="71120">
                  <a:moveTo>
                    <a:pt x="0" y="0"/>
                  </a:moveTo>
                  <a:lnTo>
                    <a:pt x="0" y="70866"/>
                  </a:lnTo>
                </a:path>
              </a:pathLst>
            </a:custGeom>
            <a:ln w="25908">
              <a:solidFill>
                <a:srgbClr val="005F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48325CB4-CEE6-4DBE-B296-A5C59069D7AB}"/>
              </a:ext>
            </a:extLst>
          </p:cNvPr>
          <p:cNvSpPr txBox="1"/>
          <p:nvPr/>
        </p:nvSpPr>
        <p:spPr>
          <a:xfrm>
            <a:off x="1676400" y="2895600"/>
            <a:ext cx="590105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0" dirty="0">
                <a:solidFill>
                  <a:srgbClr val="4D4D4F"/>
                </a:solidFill>
                <a:effectLst/>
                <a:latin typeface="Roboto" panose="02000000000000000000" pitchFamily="2" charset="0"/>
              </a:rPr>
              <a:t>Contact Information</a:t>
            </a:r>
          </a:p>
          <a:p>
            <a:pPr algn="l"/>
            <a:endParaRPr lang="en-US" b="0" i="0" dirty="0">
              <a:solidFill>
                <a:srgbClr val="4D4D4F"/>
              </a:solidFill>
              <a:effectLst/>
              <a:latin typeface="Roboto" panose="02000000000000000000" pitchFamily="2" charset="0"/>
            </a:endParaRPr>
          </a:p>
          <a:p>
            <a:pPr algn="l"/>
            <a:r>
              <a:rPr lang="en-US" b="0" i="0" dirty="0">
                <a:solidFill>
                  <a:srgbClr val="4D4D4F"/>
                </a:solidFill>
                <a:effectLst/>
                <a:latin typeface="Roboto" panose="02000000000000000000" pitchFamily="2" charset="0"/>
              </a:rPr>
              <a:t>Lee Glaser</a:t>
            </a:r>
            <a:br>
              <a:rPr lang="en-US" b="0" i="0" dirty="0">
                <a:solidFill>
                  <a:srgbClr val="4D4D4F"/>
                </a:solidFill>
                <a:effectLst/>
                <a:latin typeface="Roboto" panose="02000000000000000000" pitchFamily="2" charset="0"/>
              </a:rPr>
            </a:br>
            <a:r>
              <a:rPr lang="en-US" b="0" i="0" dirty="0">
                <a:solidFill>
                  <a:srgbClr val="4D4D4F"/>
                </a:solidFill>
                <a:effectLst/>
                <a:latin typeface="Roboto" panose="02000000000000000000" pitchFamily="2" charset="0"/>
              </a:rPr>
              <a:t>Revenue Tax Specialist, Policy Section</a:t>
            </a:r>
            <a:br>
              <a:rPr lang="en-US" b="0" i="0" dirty="0">
                <a:solidFill>
                  <a:srgbClr val="4D4D4F"/>
                </a:solidFill>
                <a:effectLst/>
                <a:latin typeface="Roboto" panose="02000000000000000000" pitchFamily="2" charset="0"/>
              </a:rPr>
            </a:br>
            <a:r>
              <a:rPr lang="en-US" b="0" i="0" dirty="0">
                <a:solidFill>
                  <a:srgbClr val="4D4D4F"/>
                </a:solidFill>
                <a:effectLst/>
                <a:latin typeface="Roboto" panose="02000000000000000000" pitchFamily="2" charset="0"/>
              </a:rPr>
              <a:t>Nebraska Department of Revenue   </a:t>
            </a:r>
            <a:br>
              <a:rPr lang="en-US" b="0" i="0" dirty="0">
                <a:solidFill>
                  <a:srgbClr val="4D4D4F"/>
                </a:solidFill>
                <a:effectLst/>
                <a:latin typeface="Roboto" panose="02000000000000000000" pitchFamily="2" charset="0"/>
              </a:rPr>
            </a:br>
            <a:r>
              <a:rPr lang="en-US" b="0" i="0" dirty="0">
                <a:solidFill>
                  <a:srgbClr val="4D4D4F"/>
                </a:solidFill>
                <a:effectLst/>
                <a:latin typeface="Roboto" panose="02000000000000000000" pitchFamily="2" charset="0"/>
              </a:rPr>
              <a:t>301 Centennial Mall South</a:t>
            </a:r>
            <a:br>
              <a:rPr lang="en-US" b="0" i="0" dirty="0">
                <a:solidFill>
                  <a:srgbClr val="4D4D4F"/>
                </a:solidFill>
                <a:effectLst/>
                <a:latin typeface="Roboto" panose="02000000000000000000" pitchFamily="2" charset="0"/>
              </a:rPr>
            </a:br>
            <a:r>
              <a:rPr lang="en-US" b="0" i="0" dirty="0">
                <a:solidFill>
                  <a:srgbClr val="4D4D4F"/>
                </a:solidFill>
                <a:effectLst/>
                <a:latin typeface="Roboto" panose="02000000000000000000" pitchFamily="2" charset="0"/>
              </a:rPr>
              <a:t>PO Box 94818 </a:t>
            </a:r>
            <a:br>
              <a:rPr lang="en-US" b="0" i="0" dirty="0">
                <a:solidFill>
                  <a:srgbClr val="4D4D4F"/>
                </a:solidFill>
                <a:effectLst/>
                <a:latin typeface="Roboto" panose="02000000000000000000" pitchFamily="2" charset="0"/>
              </a:rPr>
            </a:br>
            <a:r>
              <a:rPr lang="en-US" b="0" i="0" dirty="0">
                <a:solidFill>
                  <a:srgbClr val="4D4D4F"/>
                </a:solidFill>
                <a:effectLst/>
                <a:latin typeface="Roboto" panose="02000000000000000000" pitchFamily="2" charset="0"/>
              </a:rPr>
              <a:t>Lincoln, NE 68509-4818</a:t>
            </a:r>
            <a:br>
              <a:rPr lang="en-US" b="0" i="0" dirty="0">
                <a:solidFill>
                  <a:srgbClr val="4D4D4F"/>
                </a:solidFill>
                <a:effectLst/>
                <a:latin typeface="Roboto" panose="02000000000000000000" pitchFamily="2" charset="0"/>
              </a:rPr>
            </a:br>
            <a:r>
              <a:rPr lang="en-US" b="0" i="0" dirty="0">
                <a:solidFill>
                  <a:srgbClr val="4D4D4F"/>
                </a:solidFill>
                <a:effectLst/>
                <a:latin typeface="Roboto" panose="02000000000000000000" pitchFamily="2" charset="0"/>
              </a:rPr>
              <a:t>402-471-5669  Fax: 402-471-5946</a:t>
            </a:r>
            <a:br>
              <a:rPr lang="en-US" b="0" i="0" dirty="0">
                <a:solidFill>
                  <a:srgbClr val="4D4D4F"/>
                </a:solidFill>
                <a:effectLst/>
                <a:latin typeface="Roboto" panose="02000000000000000000" pitchFamily="2" charset="0"/>
              </a:rPr>
            </a:br>
            <a:r>
              <a:rPr lang="en-US" b="1" i="0" u="none" strike="noStrike" dirty="0">
                <a:solidFill>
                  <a:srgbClr val="BB1F53"/>
                </a:solidFill>
                <a:effectLst/>
                <a:latin typeface="Roboto" panose="02000000000000000000" pitchFamily="2" charset="0"/>
                <a:hlinkClick r:id="rId2"/>
              </a:rPr>
              <a:t>lee.glaser@nebraska.gov</a:t>
            </a:r>
            <a:endParaRPr lang="en-US" b="0" i="0" dirty="0">
              <a:solidFill>
                <a:srgbClr val="4D4D4F"/>
              </a:solidFill>
              <a:effectLst/>
              <a:latin typeface="Roboto" panose="0200000000000000000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417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Roboto</vt:lpstr>
      <vt:lpstr>Verdana</vt:lpstr>
      <vt:lpstr>Office Theme</vt:lpstr>
      <vt:lpstr>How to Upload  Documents to the  Nebraska Department of Revenue</vt:lpstr>
      <vt:lpstr>INTRODUCTION</vt:lpstr>
      <vt:lpstr>The Link</vt:lpstr>
      <vt:lpstr>Once you click “Upload Documents Here,” you will be linked to a personal information page similar to the one below. Enter your identifying information in the designated fields.</vt:lpstr>
      <vt:lpstr>Upload Page 1</vt:lpstr>
      <vt:lpstr>Upload Page 2</vt:lpstr>
      <vt:lpstr>Upload Page 3</vt:lpstr>
      <vt:lpstr>Email Confirmation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Wildeman, Brad</dc:creator>
  <cp:lastModifiedBy>Schreiter, Nicholas</cp:lastModifiedBy>
  <cp:revision>6</cp:revision>
  <dcterms:created xsi:type="dcterms:W3CDTF">2022-06-29T15:20:10Z</dcterms:created>
  <dcterms:modified xsi:type="dcterms:W3CDTF">2022-07-27T16:08:23Z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2019-12-12T00:00:00Z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2022-06-29T00:00:00Z</vt:filetime>
  </property>
  <property fmtid="{D5CDD505-2E9C-101B-9397-08002B2CF9AE}" pid="5" name="Producer">
    <vt:lpwstr>Microsoft® PowerPoint® 2016</vt:lpwstr>
  </property>
</Properties>
</file>